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Přivítání. Otázka do publika: Kdo z vás používá ChatGPT? A kdo zkusil i něco jiného? Cíl přednášky: ukázat, že AI je víc než chat, a že kvalita výsledku závisí hlavně na vás.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Pointa: ChatGPT = jedna značka, ne celá kategorie. Analogie: říkat všem AI ChatGPT je jako říkat všem autům škodovka. Každý model má silné stránky, rozhraní chatu je jen jedna z mnoha podob.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Klíčový slide. Ideálně živá ukázka: zadat oba prompty naživo a porovnat výstupy. Zdůraznit: AI není vyhledávač, je to spolupracovník — čím lepší brief, tím lepší výsledek. Stejně jako u kolegy.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Posun z věty na strukturu: stejné ingredience jako na předchozím slidu, ale rozepsané do sekcí s nadpisy (#, markdown). Výhody: model nic nepřehlédne, vy na nic nezapomenete, a hlavně — šablonu si uložíte a příště jen vyměníte úkol a kontext. Takhle vypadají i profesionální prompty v firemních AI nástrojích.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Pět ingrediencí dobrého promptu. Nemusí být všechny vždy — ale čím víc jich dodáte, tím lepší výsledek. Tip navíc: napište AI, ať se sama zeptá, co jí chybí (Ptej se mě, dokud nebudeš mít vše potřebné). Iterace je normální — s AI se konverzuje, nezadává se jí jednorázový příkaz.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Rychlý přehled — vybrat 2-3 a říct ke každé krátký příklad z praxe. Agenti: nový trend roku — AI, která nečeká na každou instrukci, ale sama dokončí celý úkol (např. najdi let, porovnej ceny, připrav itinerář). Demo tip: nahrát PDF a nechat shrnout.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Důvěra, ale prověřuj. Příklad halucinace: vymyšlený rozsudek, neexistující kniha. U citlivých dat zmínit firemní pravidla, pokud existují. Přirovnání k juniorovi funguje dobře: rychlý, pracovitý, ale potřebuje review.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Zakončit konkrétní akcí, ne teorií. Příklady úkolů: shrnutí dlouhého e-mailu, první návrh nabídky, tabulka z poznámek. Nechat prostor na otázky.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69080" y="731520"/>
            <a:ext cx="1005840" cy="1005840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0598" y="993038"/>
            <a:ext cx="482803" cy="482803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9202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není jen ChatGPT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640080" y="28346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dnešní umělá inteligence opravdu umí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proč záleží na tom, jak se jí ptáte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0080" y="41148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8 minut, které vám změní způsob práce s AI</a:t>
            </a:r>
            <a:endParaRPr lang="en-US" sz="1200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 je jen výloha. Modelů je celá ulice.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80060" y="1325880"/>
            <a:ext cx="3886200" cy="1298448"/>
          </a:xfrm>
          <a:prstGeom prst="roundRect">
            <a:avLst>
              <a:gd name="adj" fmla="val 5634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08660" y="149047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(OpenAI)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08660" y="1856232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Nejznámější, všestranný, velký ekosystém doplňků.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777740" y="1325880"/>
            <a:ext cx="3886200" cy="1298448"/>
          </a:xfrm>
          <a:prstGeom prst="roundRect">
            <a:avLst>
              <a:gd name="adj" fmla="val 5634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06340" y="149047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(Anthropic)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06340" y="1856232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Silný v textu, analýze dokumentů a programování.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80060" y="2990088"/>
            <a:ext cx="3886200" cy="1298448"/>
          </a:xfrm>
          <a:prstGeom prst="roundRect">
            <a:avLst>
              <a:gd name="adj" fmla="val 5634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08660" y="315468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(Google)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8660" y="3520440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Propojený s Vyhledáváním a nástroji Googlu.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777740" y="2990088"/>
            <a:ext cx="3886200" cy="1298448"/>
          </a:xfrm>
          <a:prstGeom prst="roundRect">
            <a:avLst>
              <a:gd name="adj" fmla="val 5634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06340" y="315468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D3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Mistral, Llama…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06340" y="3520440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Otevřené modely — běží i lokálně, bez odesílání dat.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48640" y="45262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každý model je v něčem jiný — vyplatí se vyzkoušet víc než jeden</a:t>
            </a:r>
            <a:endParaRPr lang="en-US" sz="1150" dirty="0"/>
          </a:p>
        </p:txBody>
      </p:sp>
    </p:spTree>
  </p:cSld>
  <p:clrMapOvr>
    <a:masterClrMapping/>
  </p:clrMapOvr>
  <p:transition spd="med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Stejná AI, jiný prompt — jiný svět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34440"/>
            <a:ext cx="3886200" cy="3063240"/>
          </a:xfrm>
          <a:prstGeom prst="roundRect">
            <a:avLst>
              <a:gd name="adj" fmla="val 2388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22960" y="1508760"/>
            <a:ext cx="457200" cy="457200"/>
          </a:xfrm>
          <a:prstGeom prst="ellipse">
            <a:avLst/>
          </a:prstGeom>
          <a:solidFill>
            <a:srgbClr val="F8717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1832" y="1627632"/>
            <a:ext cx="219456" cy="2194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153619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Slabý prompt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822960" y="219456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„Napiš mi e-mail šéfovi.“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22960" y="2834640"/>
            <a:ext cx="3337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Výsledek: obecný, neosobní text,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který stejně přepíšete.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09160" y="1234440"/>
            <a:ext cx="3886200" cy="3063240"/>
          </a:xfrm>
          <a:prstGeom prst="roundRect">
            <a:avLst>
              <a:gd name="adj" fmla="val 2388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983480" y="1508760"/>
            <a:ext cx="457200" cy="457200"/>
          </a:xfrm>
          <a:prstGeom prst="ellipse">
            <a:avLst/>
          </a:prstGeom>
          <a:solidFill>
            <a:srgbClr val="34D399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352" y="1627632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153619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Silný prompt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4983480" y="2194560"/>
            <a:ext cx="33375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„Jsem projektový manažer. Napiš šéfovi, že se deadline posune o týden kvůli dodavateli. Omluvný, ale sebevědomý tón, max 5 vět.“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4983480" y="3611880"/>
            <a:ext cx="3337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Výsledek: text k okamžitému odeslání.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48640" y="45262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kvalita odpovědi = kvalita zadání — AI nečte myšlenky</a:t>
            </a:r>
            <a:endParaRPr lang="en-US" sz="1150" dirty="0"/>
          </a:p>
        </p:txBody>
      </p:sp>
    </p:spTree>
  </p:cSld>
  <p:clrMapOvr>
    <a:masterClrMapping/>
  </p:clrMapOvr>
  <p:transition spd="med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Úroveň 2: strukturovaný prompt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143000"/>
            <a:ext cx="5074920" cy="3657600"/>
          </a:xfrm>
          <a:prstGeom prst="roundRect">
            <a:avLst>
              <a:gd name="adj" fmla="val 2000"/>
            </a:avLst>
          </a:prstGeom>
          <a:solidFill>
            <a:srgbClr val="0B1120"/>
          </a:solidFill>
          <a:ln w="12700">
            <a:solidFill>
              <a:srgbClr val="2D3A5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49808" y="1307592"/>
            <a:ext cx="128016" cy="128016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5" name="Shape 3"/>
          <p:cNvSpPr/>
          <p:nvPr/>
        </p:nvSpPr>
        <p:spPr>
          <a:xfrm>
            <a:off x="950976" y="1307592"/>
            <a:ext cx="128016" cy="128016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6" name="Shape 4"/>
          <p:cNvSpPr/>
          <p:nvPr/>
        </p:nvSpPr>
        <p:spPr>
          <a:xfrm>
            <a:off x="1152144" y="1307592"/>
            <a:ext cx="128016" cy="128016"/>
          </a:xfrm>
          <a:prstGeom prst="ellipse">
            <a:avLst/>
          </a:prstGeom>
          <a:solidFill>
            <a:srgbClr val="28C840"/>
          </a:solidFill>
          <a:ln/>
        </p:spPr>
      </p:sp>
      <p:sp>
        <p:nvSpPr>
          <p:cNvPr id="7" name="Text 5"/>
          <p:cNvSpPr/>
          <p:nvPr/>
        </p:nvSpPr>
        <p:spPr>
          <a:xfrm>
            <a:off x="1417320" y="1216152"/>
            <a:ext cx="2286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prompt.md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22960" y="1600200"/>
            <a:ext cx="452628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Role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Jsi zkušený obchodní copywriter v IT firmě.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Úkol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Napiš klientovi e-mail o posunu termínu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projektu o jeden týden.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Kontext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důvod: zpoždění subdodavatele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klient: formální, dlouhodobý vztah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Formát výstupu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předmět + tělo e-mailu, max 5 vět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CBD5E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omluvný, ale sebevědomý tón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Příklad stylu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„Vážený pane Nováku, rád bych Vás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informoval o změně v harmonogramu…“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897880" y="1325880"/>
            <a:ext cx="402336" cy="402336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02487" y="1430487"/>
            <a:ext cx="193121" cy="193121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446520" y="130759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Nadpisy = struktura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897880" y="178308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Sekce s # pomáhají modelu se v zadání orientovat — nic nepřehlédne.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5897880" y="2587752"/>
            <a:ext cx="402336" cy="402336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2487" y="2692359"/>
            <a:ext cx="193121" cy="193121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446520" y="2569464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Příklad výstupu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5897880" y="3044952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Ukázka tónu či formátu funguje líp než dlouhý popis.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5897880" y="3849624"/>
            <a:ext cx="402336" cy="402336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2487" y="3954231"/>
            <a:ext cx="193121" cy="193121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46520" y="3831336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Šablona na doma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5897880" y="4306824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Jednou napsat, uložit a recyklovat — jen měníte úkol a kontext.</a:t>
            </a:r>
            <a:endParaRPr lang="en-US" sz="1150" dirty="0"/>
          </a:p>
        </p:txBody>
      </p:sp>
    </p:spTree>
  </p:cSld>
  <p:clrMapOvr>
    <a:masterClrMapping/>
  </p:clrMapOvr>
  <p:transition spd="med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Recept na dobrý prompt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234440"/>
            <a:ext cx="475488" cy="47548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5147" y="1358067"/>
            <a:ext cx="228234" cy="22823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417320" y="123444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a kontext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794760" y="1234440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Kdo jste, o co jde, pro koho je výstup určen.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731520" y="1929384"/>
            <a:ext cx="475488" cy="47548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147" y="2053011"/>
            <a:ext cx="228234" cy="22823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17320" y="1929384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Cíl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3794760" y="1929384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přesně chcete — a co naopak nechcete.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731520" y="2624328"/>
            <a:ext cx="475488" cy="47548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147" y="2747955"/>
            <a:ext cx="228234" cy="22823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417320" y="2624328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Formát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3794760" y="2624328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Tabulka, odrážky, 5 vět, e-mail… řekněte si o tvar.</a:t>
            </a:r>
            <a:endParaRPr lang="en-US" sz="1350" dirty="0"/>
          </a:p>
        </p:txBody>
      </p:sp>
      <p:sp>
        <p:nvSpPr>
          <p:cNvPr id="15" name="Shape 10"/>
          <p:cNvSpPr/>
          <p:nvPr/>
        </p:nvSpPr>
        <p:spPr>
          <a:xfrm>
            <a:off x="731520" y="3319272"/>
            <a:ext cx="475488" cy="47548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147" y="3442899"/>
            <a:ext cx="228234" cy="228234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417320" y="3319272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Příklad</a:t>
            </a:r>
            <a:endParaRPr lang="en-US" sz="1600" dirty="0"/>
          </a:p>
        </p:txBody>
      </p:sp>
      <p:sp>
        <p:nvSpPr>
          <p:cNvPr id="18" name="Text 12"/>
          <p:cNvSpPr/>
          <p:nvPr/>
        </p:nvSpPr>
        <p:spPr>
          <a:xfrm>
            <a:off x="3794760" y="3319272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Ukažte vzor: „takhle vypadá výsledek, který se mi líbí“.</a:t>
            </a:r>
            <a:endParaRPr lang="en-US" sz="1350" dirty="0"/>
          </a:p>
        </p:txBody>
      </p:sp>
      <p:sp>
        <p:nvSpPr>
          <p:cNvPr id="19" name="Shape 13"/>
          <p:cNvSpPr/>
          <p:nvPr/>
        </p:nvSpPr>
        <p:spPr>
          <a:xfrm>
            <a:off x="731520" y="4014216"/>
            <a:ext cx="475488" cy="47548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5147" y="4137843"/>
            <a:ext cx="228234" cy="228234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417320" y="4014216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Iterace</a:t>
            </a:r>
            <a:endParaRPr lang="en-US" sz="1600" dirty="0"/>
          </a:p>
        </p:txBody>
      </p:sp>
      <p:sp>
        <p:nvSpPr>
          <p:cNvPr id="22" name="Text 15"/>
          <p:cNvSpPr/>
          <p:nvPr/>
        </p:nvSpPr>
        <p:spPr>
          <a:xfrm>
            <a:off x="3794760" y="4014216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První odpověď je návrh. Pilujte: „zkrať to, změň tón“.</a:t>
            </a:r>
            <a:endParaRPr lang="en-US" sz="1350" dirty="0"/>
          </a:p>
        </p:txBody>
      </p:sp>
    </p:spTree>
  </p:cSld>
  <p:clrMapOvr>
    <a:masterClrMapping/>
  </p:clrMapOvr>
  <p:transition spd="med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dnešní AI umí kromě chatování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88620" y="1234440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71500" y="1399032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1352" y="1498884"/>
            <a:ext cx="184343" cy="18434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46988" y="1399032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Práce se soubory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571500" y="1874520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Nahrajete PDF či Excel a ptáte se na obsah. AI vytvoří dokument i prezentaci.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3268980" y="1234440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451860" y="1399032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712" y="1498884"/>
            <a:ext cx="184343" cy="18434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927348" y="1399032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Vyhledávání na webu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3451860" y="1874520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Aktuální informace s odkazy na zdroje, ne jen znalosti z tréninku.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149340" y="1234440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332220" y="1399032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2072" y="1498884"/>
            <a:ext cx="184343" cy="184343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807708" y="1399032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Analýza dat a kód</a:t>
            </a:r>
            <a:endParaRPr lang="en-US" sz="1350" dirty="0"/>
          </a:p>
        </p:txBody>
      </p:sp>
      <p:sp>
        <p:nvSpPr>
          <p:cNvPr id="17" name="Text 12"/>
          <p:cNvSpPr/>
          <p:nvPr/>
        </p:nvSpPr>
        <p:spPr>
          <a:xfrm>
            <a:off x="6332220" y="1874520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Spočítá statistiky, nakreslí grafy, napíše a spustí program.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388620" y="3044952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571500" y="3209544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352" y="3309396"/>
            <a:ext cx="184343" cy="184343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046988" y="3209544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Hlas a obraz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571500" y="3685032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Mluvíte s ní, ukážete jí fotku, nechá se generovat obrázek.</a:t>
            </a:r>
            <a:endParaRPr lang="en-US" sz="1050" dirty="0"/>
          </a:p>
        </p:txBody>
      </p:sp>
      <p:sp>
        <p:nvSpPr>
          <p:cNvPr id="23" name="Shape 17"/>
          <p:cNvSpPr/>
          <p:nvPr/>
        </p:nvSpPr>
        <p:spPr>
          <a:xfrm>
            <a:off x="3268980" y="3044952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3451860" y="3209544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1712" y="3309396"/>
            <a:ext cx="184343" cy="184343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3927348" y="3209544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Napojení na nástroje</a:t>
            </a:r>
            <a:endParaRPr lang="en-US" sz="1350" dirty="0"/>
          </a:p>
        </p:txBody>
      </p:sp>
      <p:sp>
        <p:nvSpPr>
          <p:cNvPr id="27" name="Text 20"/>
          <p:cNvSpPr/>
          <p:nvPr/>
        </p:nvSpPr>
        <p:spPr>
          <a:xfrm>
            <a:off x="3451860" y="3685032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Kalendář, e-mail, firemní systémy — AI s nimi pracuje za vás.</a:t>
            </a:r>
            <a:endParaRPr lang="en-US" sz="1050" dirty="0"/>
          </a:p>
        </p:txBody>
      </p:sp>
      <p:sp>
        <p:nvSpPr>
          <p:cNvPr id="28" name="Shape 21"/>
          <p:cNvSpPr/>
          <p:nvPr/>
        </p:nvSpPr>
        <p:spPr>
          <a:xfrm>
            <a:off x="6149340" y="3044952"/>
            <a:ext cx="2606040" cy="1517904"/>
          </a:xfrm>
          <a:prstGeom prst="roundRect">
            <a:avLst>
              <a:gd name="adj" fmla="val 4819"/>
            </a:avLst>
          </a:prstGeom>
          <a:solidFill>
            <a:srgbClr val="1E293B"/>
          </a:solidFill>
          <a:ln/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9" name="Shape 22"/>
          <p:cNvSpPr/>
          <p:nvPr/>
        </p:nvSpPr>
        <p:spPr>
          <a:xfrm>
            <a:off x="6332220" y="3209544"/>
            <a:ext cx="384048" cy="384048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072" y="3309396"/>
            <a:ext cx="184343" cy="184343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6807708" y="3209544"/>
            <a:ext cx="1783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</a:t>
            </a:r>
            <a:endParaRPr lang="en-US" sz="1350" dirty="0"/>
          </a:p>
        </p:txBody>
      </p:sp>
      <p:sp>
        <p:nvSpPr>
          <p:cNvPr id="32" name="Text 24"/>
          <p:cNvSpPr/>
          <p:nvPr/>
        </p:nvSpPr>
        <p:spPr>
          <a:xfrm>
            <a:off x="6332220" y="3685032"/>
            <a:ext cx="2240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Sama provede vícekrokový úkol: vyhledá, porovná, vytvoří, odešle.</a:t>
            </a:r>
            <a:endParaRPr lang="en-US" sz="1050" dirty="0"/>
          </a:p>
        </p:txBody>
      </p:sp>
    </p:spTree>
  </p:cSld>
  <p:clrMapOvr>
    <a:masterClrMapping/>
  </p:clrMapOvr>
  <p:transition spd="med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Limity a zdravý rozum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548640" cy="548640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4166" y="1514246"/>
            <a:ext cx="263347" cy="263347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508760" y="13716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Halucinace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3794760" y="132588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umí sebevědomě tvrdit nesmysly. Fakta, čísla a citace si ověřujte.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731520" y="2423160"/>
            <a:ext cx="548640" cy="548640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166" y="2565806"/>
            <a:ext cx="263347" cy="26334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08760" y="242316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Citlivá data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3794760" y="237744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Nevkládejte hesla, osobní údaje klientů ani interní dokumenty bez rozmyslu.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731520" y="3474720"/>
            <a:ext cx="548640" cy="548640"/>
          </a:xfrm>
          <a:prstGeom prst="ellipse">
            <a:avLst/>
          </a:prstGeom>
          <a:solidFill>
            <a:srgbClr val="A78BFA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166" y="3617366"/>
            <a:ext cx="263347" cy="263347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508760" y="34747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 jste šéf</a:t>
            </a:r>
            <a:endParaRPr lang="en-US" sz="1700" dirty="0"/>
          </a:p>
        </p:txBody>
      </p:sp>
      <p:sp>
        <p:nvSpPr>
          <p:cNvPr id="14" name="Text 9"/>
          <p:cNvSpPr/>
          <p:nvPr/>
        </p:nvSpPr>
        <p:spPr>
          <a:xfrm>
            <a:off x="3794760" y="342900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je rychlý junior kolega — skvělý první návrh, ale finální kontrola je na vás.</a:t>
            </a:r>
            <a:endParaRPr lang="en-US" sz="1350" dirty="0"/>
          </a:p>
        </p:txBody>
      </p:sp>
    </p:spTree>
  </p:cSld>
  <p:clrMapOvr>
    <a:masterClrMapping/>
  </p:clrMapOvr>
  <p:transition spd="med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69080" y="685800"/>
            <a:ext cx="1005840" cy="1005840"/>
          </a:xfrm>
          <a:prstGeom prst="ellipse">
            <a:avLst/>
          </a:prstGeom>
          <a:solidFill>
            <a:srgbClr val="22D3E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0598" y="947318"/>
            <a:ext cx="482803" cy="482803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87452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1F5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Výzva na tento týden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640080" y="269748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Vyberte jeden úkol, který běžně děláte ručně,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zadejte ho AI — s pořádným promptem.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0080" y="37490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role + cíl + formát + příklad → iterace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44348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Děkuji za pozornost — otázky?</a:t>
            </a:r>
            <a:endParaRPr lang="en-US" sz="1300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není jen ChatGPT</dc:title>
  <dc:subject>PptxGenJS Presentation</dc:subject>
  <dc:creator>PptxGenJS</dc:creator>
  <cp:lastModifiedBy>PptxGenJS</cp:lastModifiedBy>
  <cp:revision>1</cp:revision>
  <dcterms:created xsi:type="dcterms:W3CDTF">2026-06-12T10:07:59Z</dcterms:created>
  <dcterms:modified xsi:type="dcterms:W3CDTF">2026-06-12T10:07:59Z</dcterms:modified>
</cp:coreProperties>
</file>